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Shape 12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PHP</a:t>
            </a:r>
            <a:r>
              <a:t>预定义变量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正文级别 1…"/>
          <p:cNvSpPr txBox="1"/>
          <p:nvPr>
            <p:ph type="body" idx="1"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标题文本"/>
          <p:cNvSpPr txBox="1"/>
          <p:nvPr>
            <p:ph type="title"/>
          </p:nvPr>
        </p:nvSpPr>
        <p:spPr>
          <a:xfrm>
            <a:off x="623391" y="260647"/>
            <a:ext cx="9025005" cy="71309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grpSp>
        <p:nvGrpSpPr>
          <p:cNvPr id="103" name="组合 5"/>
          <p:cNvGrpSpPr/>
          <p:nvPr/>
        </p:nvGrpSpPr>
        <p:grpSpPr>
          <a:xfrm>
            <a:off x="95207" y="6390447"/>
            <a:ext cx="528185" cy="396139"/>
            <a:chOff x="0" y="0"/>
            <a:chExt cx="528183" cy="396138"/>
          </a:xfrm>
        </p:grpSpPr>
        <p:sp>
          <p:nvSpPr>
            <p:cNvPr id="101" name="十字形 10"/>
            <p:cNvSpPr/>
            <p:nvPr/>
          </p:nvSpPr>
          <p:spPr>
            <a:xfrm>
              <a:off x="-1" y="117536"/>
              <a:ext cx="371470" cy="278603"/>
            </a:xfrm>
            <a:prstGeom prst="plus">
              <a:avLst>
                <a:gd name="adj" fmla="val 37842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十字形 13"/>
            <p:cNvSpPr/>
            <p:nvPr/>
          </p:nvSpPr>
          <p:spPr>
            <a:xfrm>
              <a:off x="315916" y="-1"/>
              <a:ext cx="212268" cy="159202"/>
            </a:xfrm>
            <a:prstGeom prst="plus">
              <a:avLst>
                <a:gd name="adj" fmla="val 37842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4" name="正文级别 1…"/>
          <p:cNvSpPr txBox="1"/>
          <p:nvPr>
            <p:ph type="body" sz="quarter" idx="1"/>
          </p:nvPr>
        </p:nvSpPr>
        <p:spPr>
          <a:xfrm>
            <a:off x="623393" y="1052737"/>
            <a:ext cx="10753195" cy="100950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400"/>
            </a:lvl1pPr>
            <a:lvl2pPr marL="706581" indent="-249381">
              <a:lnSpc>
                <a:spcPct val="120000"/>
              </a:lnSpc>
              <a:defRPr sz="2400"/>
            </a:lvl2pPr>
            <a:lvl3pPr marL="0" indent="914400">
              <a:lnSpc>
                <a:spcPct val="120000"/>
              </a:lnSpc>
              <a:buSzTx/>
              <a:buNone/>
              <a:defRPr sz="2400"/>
            </a:lvl3pPr>
            <a:lvl4pPr marL="1676400" indent="-304800">
              <a:lnSpc>
                <a:spcPct val="120000"/>
              </a:lnSpc>
              <a:defRPr sz="2400"/>
            </a:lvl4pPr>
            <a:lvl5pPr marL="2133600" indent="-304800">
              <a:lnSpc>
                <a:spcPct val="120000"/>
              </a:lnSpc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105" name="图片 9" descr="图片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36426" y="243817"/>
            <a:ext cx="2047085" cy="50405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8" name="标题 1"/>
          <p:cNvGrpSpPr/>
          <p:nvPr/>
        </p:nvGrpSpPr>
        <p:grpSpPr>
          <a:xfrm>
            <a:off x="0" y="2564905"/>
            <a:ext cx="624000" cy="1496290"/>
            <a:chOff x="0" y="0"/>
            <a:chExt cx="623999" cy="1496288"/>
          </a:xfrm>
        </p:grpSpPr>
        <p:sp>
          <p:nvSpPr>
            <p:cNvPr id="106" name="矩形"/>
            <p:cNvSpPr/>
            <p:nvPr/>
          </p:nvSpPr>
          <p:spPr>
            <a:xfrm>
              <a:off x="0" y="0"/>
              <a:ext cx="624000" cy="1496289"/>
            </a:xfrm>
            <a:prstGeom prst="rect">
              <a:avLst/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600">
                  <a:solidFill>
                    <a:srgbClr val="F9FAFB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  <p:sp>
          <p:nvSpPr>
            <p:cNvPr id="107" name="知识讲解"/>
            <p:cNvSpPr txBox="1"/>
            <p:nvPr/>
          </p:nvSpPr>
          <p:spPr>
            <a:xfrm>
              <a:off x="0" y="423024"/>
              <a:ext cx="624000" cy="65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 sz="1600">
                  <a:solidFill>
                    <a:srgbClr val="F9FAFB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知识讲解</a:t>
              </a:r>
            </a:p>
          </p:txBody>
        </p:sp>
      </p:grpSp>
      <p:sp>
        <p:nvSpPr>
          <p:cNvPr id="10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_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矩形 11"/>
          <p:cNvSpPr/>
          <p:nvPr/>
        </p:nvSpPr>
        <p:spPr>
          <a:xfrm>
            <a:off x="5423925" y="107"/>
            <a:ext cx="6768075" cy="6840002"/>
          </a:xfrm>
          <a:prstGeom prst="rect">
            <a:avLst/>
          </a:prstGeom>
          <a:solidFill>
            <a:srgbClr val="0070C0"/>
          </a:solidFill>
          <a:ln w="127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1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正文级别 1…"/>
          <p:cNvSpPr txBox="1"/>
          <p:nvPr>
            <p:ph type="body" sz="quarter" idx="1"/>
          </p:nvPr>
        </p:nvSpPr>
        <p:spPr>
          <a:xfrm>
            <a:off x="1186773" y="1778437"/>
            <a:ext cx="4873575" cy="823913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0" name="文本占位符 4"/>
          <p:cNvSpPr/>
          <p:nvPr>
            <p:ph type="body" sz="quarter" idx="13"/>
          </p:nvPr>
        </p:nvSpPr>
        <p:spPr>
          <a:xfrm>
            <a:off x="6256937" y="1778437"/>
            <a:ext cx="4897578" cy="823913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5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标题文本"/>
          <p:cNvSpPr txBox="1"/>
          <p:nvPr>
            <p:ph type="title"/>
          </p:nvPr>
        </p:nvSpPr>
        <p:spPr>
          <a:xfrm>
            <a:off x="839787" y="457200"/>
            <a:ext cx="416535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4" name="图片占位符 2"/>
          <p:cNvSpPr/>
          <p:nvPr>
            <p:ph type="pic" sz="half" idx="13"/>
          </p:nvPr>
        </p:nvSpPr>
        <p:spPr>
          <a:xfrm>
            <a:off x="5183187" y="457201"/>
            <a:ext cx="6172201" cy="540385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5" name="正文级别 1…"/>
          <p:cNvSpPr txBox="1"/>
          <p:nvPr>
            <p:ph type="body" sz="quarter" idx="1"/>
          </p:nvPr>
        </p:nvSpPr>
        <p:spPr>
          <a:xfrm>
            <a:off x="839787" y="2057400"/>
            <a:ext cx="416535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标题文本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4" name="正文级别 1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4" descr="图片 6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445" y="-3811"/>
            <a:ext cx="12201526" cy="686308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://www.sinacloud.com/" TargetMode="Externa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baike.baidu.com/item/%E5%BE%AE%E4%BF%A1%E5%85%AC%E4%BC%97%E5%B9%B3%E5%8F%B0" TargetMode="External"/><Relationship Id="rId3" Type="http://schemas.openxmlformats.org/officeDocument/2006/relationships/hyperlink" Target="https://baike.baidu.com/item/%E6%96%87%E5%AD%97" TargetMode="External"/><Relationship Id="rId4" Type="http://schemas.openxmlformats.org/officeDocument/2006/relationships/hyperlink" Target="https://baike.baidu.com/item/%E5%9B%BE%E7%89%87" TargetMode="External"/><Relationship Id="rId5" Type="http://schemas.openxmlformats.org/officeDocument/2006/relationships/hyperlink" Target="https://baike.baidu.com/item/%E8%AF%AD%E9%9F%B3" TargetMode="External"/><Relationship Id="rId6" Type="http://schemas.openxmlformats.org/officeDocument/2006/relationships/hyperlink" Target="https://baike.baidu.com/item/%E8%A7%86%E9%A2%91" TargetMode="External"/><Relationship Id="rId7" Type="http://schemas.openxmlformats.org/officeDocument/2006/relationships/hyperlink" Target="https://baike.baidu.com/item/%E4%BA%92%E5%8A%A8/10073145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mp.weixin.qq.com/cgi-bin/registermidpage?action=index&amp;lang=zh_C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75834" y="605155"/>
            <a:ext cx="1927226" cy="2186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66359" y="556894"/>
            <a:ext cx="2404299" cy="264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图片 5" descr="图片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6350" y="3434079"/>
            <a:ext cx="12212956" cy="25184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图片 8" descr="图片 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67723" y="4547234"/>
            <a:ext cx="5464810" cy="6343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图片 7" descr="图片 7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383279" y="4578350"/>
            <a:ext cx="619126" cy="641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图片 11" descr="图片 11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338445" y="2193925"/>
            <a:ext cx="1947546" cy="153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图片 12" descr="图片 12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351779" y="960755"/>
            <a:ext cx="1915796" cy="115824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文本框 13"/>
          <p:cNvSpPr txBox="1"/>
          <p:nvPr/>
        </p:nvSpPr>
        <p:spPr>
          <a:xfrm>
            <a:off x="4776153" y="3585845"/>
            <a:ext cx="264795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积云教育</a:t>
            </a:r>
          </a:p>
        </p:txBody>
      </p:sp>
      <p:sp>
        <p:nvSpPr>
          <p:cNvPr id="134" name="文本框 14"/>
          <p:cNvSpPr txBox="1"/>
          <p:nvPr/>
        </p:nvSpPr>
        <p:spPr>
          <a:xfrm>
            <a:off x="3918584" y="4493895"/>
            <a:ext cx="4363086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www.usian.cn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微信公众号后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微信公众号后台</a:t>
            </a:r>
          </a:p>
        </p:txBody>
      </p:sp>
      <p:sp>
        <p:nvSpPr>
          <p:cNvPr id="164" name="自动回复…"/>
          <p:cNvSpPr txBox="1"/>
          <p:nvPr>
            <p:ph type="body" idx="1"/>
          </p:nvPr>
        </p:nvSpPr>
        <p:spPr>
          <a:xfrm>
            <a:off x="623393" y="1052737"/>
            <a:ext cx="10753195" cy="5576596"/>
          </a:xfrm>
          <a:prstGeom prst="rect">
            <a:avLst/>
          </a:prstGeom>
        </p:spPr>
        <p:txBody>
          <a:bodyPr/>
          <a:lstStyle/>
          <a:p>
            <a:pPr/>
            <a:r>
              <a:t>自动回复</a:t>
            </a:r>
          </a:p>
          <a:p>
            <a:pPr/>
            <a:r>
              <a:t>自定义菜单</a:t>
            </a:r>
          </a:p>
          <a:p>
            <a:pPr/>
            <a:r>
              <a:t>投票功能</a:t>
            </a:r>
          </a:p>
          <a:p>
            <a:pPr/>
            <a:r>
              <a:t>页面模板</a:t>
            </a:r>
          </a:p>
          <a:p>
            <a:pPr/>
            <a:r>
              <a:t>关联小程序</a:t>
            </a:r>
          </a:p>
          <a:p>
            <a:pPr/>
            <a:r>
              <a:t>素材管理  发送消息</a:t>
            </a:r>
          </a:p>
          <a:p>
            <a:pPr/>
            <a:r>
              <a:t>公众号基本设置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注册新浪云服务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注册新浪云服务器</a:t>
            </a:r>
          </a:p>
        </p:txBody>
      </p:sp>
      <p:sp>
        <p:nvSpPr>
          <p:cNvPr id="167" name="http://www.sinacloud.com/…"/>
          <p:cNvSpPr txBox="1"/>
          <p:nvPr>
            <p:ph type="body" idx="1"/>
          </p:nvPr>
        </p:nvSpPr>
        <p:spPr>
          <a:xfrm>
            <a:off x="623393" y="1052737"/>
            <a:ext cx="10753195" cy="4752527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http://www.sinacloud.com/</a:t>
            </a:r>
          </a:p>
          <a:p>
            <a:pPr/>
            <a:r>
              <a:t>如果已经有新浪微博，可以直接登录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打开控制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打开控制台</a:t>
            </a:r>
          </a:p>
        </p:txBody>
      </p:sp>
      <p:pic>
        <p:nvPicPr>
          <p:cNvPr id="17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2650" y="1276350"/>
            <a:ext cx="2095500" cy="2476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3450" y="4311650"/>
            <a:ext cx="9080500" cy="1612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1250" y="679450"/>
            <a:ext cx="8724900" cy="5499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部署代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部署代码</a:t>
            </a:r>
          </a:p>
        </p:txBody>
      </p:sp>
      <p:pic>
        <p:nvPicPr>
          <p:cNvPr id="17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2600" y="1230249"/>
            <a:ext cx="2336800" cy="416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63850" y="1746250"/>
            <a:ext cx="9588500" cy="336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访问项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访问项目</a:t>
            </a:r>
          </a:p>
        </p:txBody>
      </p:sp>
      <p:pic>
        <p:nvPicPr>
          <p:cNvPr id="18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8950" y="1460500"/>
            <a:ext cx="10452100" cy="142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配置微信公众号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4900"/>
              </a:lnSpc>
              <a:spcBef>
                <a:spcPts val="1200"/>
              </a:spcBef>
              <a:defRPr b="1" sz="2133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配置微信公众号 </a:t>
            </a:r>
          </a:p>
        </p:txBody>
      </p:sp>
      <p:sp>
        <p:nvSpPr>
          <p:cNvPr id="183" name="步骤 :绑定域名…"/>
          <p:cNvSpPr txBox="1"/>
          <p:nvPr>
            <p:ph type="body" idx="1"/>
          </p:nvPr>
        </p:nvSpPr>
        <p:spPr>
          <a:xfrm>
            <a:off x="623393" y="1052737"/>
            <a:ext cx="10753195" cy="5006336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4900"/>
              </a:lnSpc>
              <a:spcBef>
                <a:spcPts val="1200"/>
              </a:spcBef>
              <a:buSzTx/>
              <a:buFontTx/>
              <a:buNone/>
              <a:defRPr b="1" sz="2133">
                <a:solidFill>
                  <a:srgbClr val="222222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步骤 :绑定域名 </a:t>
            </a:r>
            <a:endParaRPr b="0" sz="1200">
              <a:solidFill>
                <a:srgbClr val="000000"/>
              </a:solidFill>
            </a:endParaRPr>
          </a:p>
          <a:p>
            <a:pPr marL="0" indent="0" defTabSz="457200">
              <a:lnSpc>
                <a:spcPts val="4400"/>
              </a:lnSpc>
              <a:spcBef>
                <a:spcPts val="1200"/>
              </a:spcBef>
              <a:buSzTx/>
              <a:buFontTx/>
              <a:buNone/>
              <a:defRPr sz="1866">
                <a:solidFill>
                  <a:srgbClr val="222222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先登录微信公众平台进 </a:t>
            </a:r>
            <a:r>
              <a:rPr>
                <a:latin typeface="Arial"/>
                <a:ea typeface="Arial"/>
                <a:cs typeface="Arial"/>
                <a:sym typeface="Arial"/>
              </a:rPr>
              <a:t>“</a:t>
            </a:r>
            <a:r>
              <a:t>公众号设置</a:t>
            </a:r>
            <a:r>
              <a:rPr>
                <a:latin typeface="Arial"/>
                <a:ea typeface="Arial"/>
                <a:cs typeface="Arial"/>
                <a:sym typeface="Arial"/>
              </a:rPr>
              <a:t>”</a:t>
            </a:r>
            <a:r>
              <a:t>的</a:t>
            </a:r>
            <a:r>
              <a:rPr>
                <a:latin typeface="Arial"/>
                <a:ea typeface="Arial"/>
                <a:cs typeface="Arial"/>
                <a:sym typeface="Arial"/>
              </a:rPr>
              <a:t>“</a:t>
            </a:r>
            <a:r>
              <a:t>功能设置</a:t>
            </a:r>
            <a:r>
              <a:rPr>
                <a:latin typeface="Arial"/>
                <a:ea typeface="Arial"/>
                <a:cs typeface="Arial"/>
                <a:sym typeface="Arial"/>
              </a:rPr>
              <a:t>”</a:t>
            </a:r>
            <a:r>
              <a:t> 填写</a:t>
            </a:r>
            <a:r>
              <a:rPr>
                <a:latin typeface="Arial"/>
                <a:ea typeface="Arial"/>
                <a:cs typeface="Arial"/>
                <a:sym typeface="Arial"/>
              </a:rPr>
              <a:t>“JS</a:t>
            </a:r>
            <a:r>
              <a:t>接 安全域名</a:t>
            </a:r>
            <a:r>
              <a:rPr>
                <a:latin typeface="Arial"/>
                <a:ea typeface="Arial"/>
                <a:cs typeface="Arial"/>
                <a:sym typeface="Arial"/>
              </a:rPr>
              <a:t>” </a:t>
            </a:r>
            <a:endParaRPr sz="1200">
              <a:solidFill>
                <a:srgbClr val="000000"/>
              </a:solidFill>
            </a:endParaRPr>
          </a:p>
          <a:p>
            <a:pPr marL="177803" indent="-177803" defTabSz="457200">
              <a:lnSpc>
                <a:spcPts val="4400"/>
              </a:lnSpc>
              <a:spcBef>
                <a:spcPts val="1200"/>
              </a:spcBef>
              <a:defRPr sz="1866">
                <a:solidFill>
                  <a:srgbClr val="222222"/>
                </a:solidFill>
                <a:latin typeface="Times"/>
                <a:ea typeface="Times"/>
                <a:cs typeface="Times"/>
                <a:sym typeface="Times"/>
              </a:defRPr>
            </a:pPr>
            <a:endParaRPr sz="1200">
              <a:solidFill>
                <a:srgbClr val="000000"/>
              </a:solidFill>
            </a:endParaRPr>
          </a:p>
          <a:p>
            <a:pPr marL="0" indent="0" defTabSz="457200">
              <a:lnSpc>
                <a:spcPts val="4900"/>
              </a:lnSpc>
              <a:spcBef>
                <a:spcPts val="1200"/>
              </a:spcBef>
              <a:buSzTx/>
              <a:buFontTx/>
              <a:buNone/>
              <a:defRPr b="1" sz="2133">
                <a:latin typeface="Times"/>
                <a:ea typeface="Times"/>
                <a:cs typeface="Times"/>
                <a:sym typeface="Times"/>
              </a:defRPr>
            </a:pPr>
            <a:r>
              <a:t>步骤 :引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JS</a:t>
            </a:r>
            <a:r>
              <a:t> 件 </a:t>
            </a:r>
            <a:endParaRPr b="0" sz="1200"/>
          </a:p>
          <a:p>
            <a:pPr marL="0" indent="0" defTabSz="457200">
              <a:lnSpc>
                <a:spcPts val="4400"/>
              </a:lnSpc>
              <a:spcBef>
                <a:spcPts val="1200"/>
              </a:spcBef>
              <a:buSzTx/>
              <a:buFontTx/>
              <a:buNone/>
              <a:defRPr sz="1866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Times"/>
                <a:ea typeface="Times"/>
                <a:cs typeface="Times"/>
                <a:sym typeface="Times"/>
              </a:rPr>
              <a:t>在需要调 </a:t>
            </a:r>
            <a:r>
              <a:t>JS</a:t>
            </a:r>
            <a:r>
              <a:rPr>
                <a:latin typeface="Times"/>
                <a:ea typeface="Times"/>
                <a:cs typeface="Times"/>
                <a:sym typeface="Times"/>
              </a:rPr>
              <a:t>接 的 引 如下</a:t>
            </a:r>
            <a:r>
              <a:t>JS</a:t>
            </a:r>
            <a:r>
              <a:rPr>
                <a:latin typeface="Times"/>
                <a:ea typeface="Times"/>
                <a:cs typeface="Times"/>
                <a:sym typeface="Times"/>
              </a:rPr>
              <a:t> 件，( 持</a:t>
            </a:r>
            <a:r>
              <a:t>https</a:t>
            </a:r>
            <a:r>
              <a:rPr>
                <a:latin typeface="Times"/>
                <a:ea typeface="Times"/>
                <a:cs typeface="Times"/>
                <a:sym typeface="Times"/>
              </a:rPr>
              <a:t>):</a:t>
            </a:r>
            <a:r>
              <a:t>http:// res.wx.qq.com/open/js/jweixin-1.2.0.js </a:t>
            </a:r>
            <a:endParaRPr sz="12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177803" indent="-177803" defTabSz="457200">
              <a:lnSpc>
                <a:spcPts val="4400"/>
              </a:lnSpc>
              <a:spcBef>
                <a:spcPts val="1200"/>
              </a:spcBef>
              <a:defRPr sz="1866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177803" indent="-177803" defTabSz="457200">
              <a:lnSpc>
                <a:spcPts val="4400"/>
              </a:lnSpc>
              <a:spcBef>
                <a:spcPts val="1200"/>
              </a:spcBef>
              <a:defRPr sz="1866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indent="0" defTabSz="457200">
              <a:lnSpc>
                <a:spcPts val="4900"/>
              </a:lnSpc>
              <a:spcBef>
                <a:spcPts val="1200"/>
              </a:spcBef>
              <a:buSzTx/>
              <a:buFontTx/>
              <a:buNone/>
              <a:defRPr b="1" sz="2133">
                <a:solidFill>
                  <a:srgbClr val="222222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步骤三:通过config接 注 权限验证配置 </a:t>
            </a:r>
            <a:endParaRPr b="0"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图片 5" descr="图片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350" y="3434079"/>
            <a:ext cx="12212956" cy="251841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文本框 4"/>
          <p:cNvSpPr txBox="1"/>
          <p:nvPr/>
        </p:nvSpPr>
        <p:spPr>
          <a:xfrm>
            <a:off x="3252153" y="1640839"/>
            <a:ext cx="5695951" cy="109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6600">
                <a:solidFill>
                  <a:srgbClr val="2E7FC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THANKS</a:t>
            </a:r>
          </a:p>
        </p:txBody>
      </p:sp>
      <p:sp>
        <p:nvSpPr>
          <p:cNvPr id="187" name="文本框 14"/>
          <p:cNvSpPr txBox="1"/>
          <p:nvPr/>
        </p:nvSpPr>
        <p:spPr>
          <a:xfrm>
            <a:off x="3918584" y="2598420"/>
            <a:ext cx="4363086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2E7FC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www.usian.cn</a:t>
            </a:r>
          </a:p>
        </p:txBody>
      </p:sp>
      <p:sp>
        <p:nvSpPr>
          <p:cNvPr id="188" name="文本框 7"/>
          <p:cNvSpPr txBox="1"/>
          <p:nvPr/>
        </p:nvSpPr>
        <p:spPr>
          <a:xfrm>
            <a:off x="2718753" y="3888740"/>
            <a:ext cx="676275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6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本课程版权归积云教育独家所有</a:t>
            </a:r>
          </a:p>
        </p:txBody>
      </p:sp>
      <p:sp>
        <p:nvSpPr>
          <p:cNvPr id="189" name="文本框 8"/>
          <p:cNvSpPr txBox="1"/>
          <p:nvPr/>
        </p:nvSpPr>
        <p:spPr>
          <a:xfrm>
            <a:off x="3471228" y="4879340"/>
            <a:ext cx="525780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未经书面同意私自录制、转载等行为均属违法行为</a:t>
            </a:r>
          </a:p>
        </p:txBody>
      </p:sp>
      <p:sp>
        <p:nvSpPr>
          <p:cNvPr id="190" name="文本框 9"/>
          <p:cNvSpPr txBox="1"/>
          <p:nvPr/>
        </p:nvSpPr>
        <p:spPr>
          <a:xfrm>
            <a:off x="3471228" y="5225415"/>
            <a:ext cx="525780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积云教育将保留所有追责权利</a:t>
            </a:r>
          </a:p>
        </p:txBody>
      </p:sp>
      <p:sp>
        <p:nvSpPr>
          <p:cNvPr id="191" name="直接连接符 10"/>
          <p:cNvSpPr/>
          <p:nvPr/>
        </p:nvSpPr>
        <p:spPr>
          <a:xfrm>
            <a:off x="2547303" y="4603115"/>
            <a:ext cx="7105651" cy="1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rcRect l="0" t="68178" r="0" b="0"/>
          <a:stretch>
            <a:fillRect/>
          </a:stretch>
        </p:blipFill>
        <p:spPr>
          <a:xfrm flipH="1" rot="10800000">
            <a:off x="-3175" y="6383020"/>
            <a:ext cx="12197081" cy="47625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文本框 4"/>
          <p:cNvSpPr txBox="1"/>
          <p:nvPr/>
        </p:nvSpPr>
        <p:spPr>
          <a:xfrm>
            <a:off x="2376169" y="1850389"/>
            <a:ext cx="7418707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5000">
                <a:solidFill>
                  <a:srgbClr val="2E7FC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微信公众号</a:t>
            </a:r>
          </a:p>
        </p:txBody>
      </p:sp>
      <p:sp>
        <p:nvSpPr>
          <p:cNvPr id="138" name="文本框 5"/>
          <p:cNvSpPr txBox="1"/>
          <p:nvPr/>
        </p:nvSpPr>
        <p:spPr>
          <a:xfrm>
            <a:off x="2381249" y="3425190"/>
            <a:ext cx="7418707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000">
                <a:solidFill>
                  <a:srgbClr val="2E7FC1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主讲人：孔德健</a:t>
            </a:r>
          </a:p>
        </p:txBody>
      </p:sp>
      <p:sp>
        <p:nvSpPr>
          <p:cNvPr id="139" name="直接连接符 10"/>
          <p:cNvSpPr/>
          <p:nvPr/>
        </p:nvSpPr>
        <p:spPr>
          <a:xfrm>
            <a:off x="2547303" y="2774314"/>
            <a:ext cx="7105651" cy="1"/>
          </a:xfrm>
          <a:prstGeom prst="line">
            <a:avLst/>
          </a:prstGeom>
          <a:ln w="19050">
            <a:solidFill>
              <a:srgbClr val="2E7FC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0" name="文本框 7"/>
          <p:cNvSpPr txBox="1"/>
          <p:nvPr/>
        </p:nvSpPr>
        <p:spPr>
          <a:xfrm>
            <a:off x="2376169" y="6428740"/>
            <a:ext cx="741870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www.usian.cn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标题 1"/>
          <p:cNvSpPr txBox="1"/>
          <p:nvPr>
            <p:ph type="title"/>
          </p:nvPr>
        </p:nvSpPr>
        <p:spPr>
          <a:xfrm>
            <a:off x="623391" y="260647"/>
            <a:ext cx="9025005" cy="71309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>
              <a:defRPr b="0"/>
            </a:pPr>
            <a:r>
              <a:rPr b="1"/>
              <a:t>开发公众号设置   </a:t>
            </a:r>
          </a:p>
        </p:txBody>
      </p:sp>
      <p:sp>
        <p:nvSpPr>
          <p:cNvPr id="143" name="内容占位符 2"/>
          <p:cNvSpPr txBox="1"/>
          <p:nvPr>
            <p:ph type="body" idx="1"/>
          </p:nvPr>
        </p:nvSpPr>
        <p:spPr>
          <a:xfrm>
            <a:off x="1775519" y="1052736"/>
            <a:ext cx="8496946" cy="3964162"/>
          </a:xfrm>
          <a:prstGeom prst="rect">
            <a:avLst/>
          </a:prstGeom>
        </p:spPr>
        <p:txBody>
          <a:bodyPr/>
          <a:lstStyle/>
          <a:p>
            <a:pPr/>
            <a:r>
              <a:t>微信公众平台介绍</a:t>
            </a:r>
          </a:p>
          <a:p>
            <a:pPr/>
            <a:r>
              <a:t>微信公众号申请</a:t>
            </a:r>
          </a:p>
          <a:p>
            <a:pPr/>
            <a:r>
              <a:t>微信公众号开发</a:t>
            </a:r>
          </a:p>
          <a:p>
            <a:pPr/>
            <a:r>
              <a:t>公众号开发意义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微信公众号介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微信公众号介绍</a:t>
            </a:r>
          </a:p>
        </p:txBody>
      </p:sp>
      <p:sp>
        <p:nvSpPr>
          <p:cNvPr id="148" name="微信公众号是开发者或商家在微信公众平台上申请的应用账号，该帐号与QQ账号互通，通过公众号，商家可在微信平台上实现和特定群体的文字、图片、语音、视频的全方位沟通、互动 。形成了一种主流的线上线下微信互动营销方式。"/>
          <p:cNvSpPr txBox="1"/>
          <p:nvPr>
            <p:ph type="body" idx="1"/>
          </p:nvPr>
        </p:nvSpPr>
        <p:spPr>
          <a:xfrm>
            <a:off x="623393" y="1052737"/>
            <a:ext cx="10753195" cy="5241683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4400"/>
              </a:lnSpc>
              <a:spcBef>
                <a:spcPts val="0"/>
              </a:spcBef>
              <a:buSzTx/>
              <a:buFontTx/>
              <a:buNone/>
              <a:defRPr>
                <a:solidFill>
                  <a:srgbClr val="333333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r>
              <a:t>微信公众号是开发者或商家在</a:t>
            </a:r>
            <a:r>
              <a:rPr>
                <a:solidFill>
                  <a:srgbClr val="136EC2"/>
                </a:solidFill>
                <a:hlinkClick r:id="rId2" invalidUrl="" action="" tgtFrame="" tooltip="" history="1" highlightClick="0" endSnd="0"/>
              </a:rPr>
              <a:t>微信公众平台</a:t>
            </a:r>
            <a:r>
              <a:t>上申请的应用账号，该帐号与QQ账号互通，通过公众号，商家可在微信平台上实现和特定群体的</a:t>
            </a:r>
            <a:r>
              <a:rPr>
                <a:solidFill>
                  <a:srgbClr val="136EC2"/>
                </a:solidFill>
                <a:hlinkClick r:id="rId3" invalidUrl="" action="" tgtFrame="" tooltip="" history="1" highlightClick="0" endSnd="0"/>
              </a:rPr>
              <a:t>文字</a:t>
            </a:r>
            <a:r>
              <a:t>、</a:t>
            </a:r>
            <a:r>
              <a:rPr>
                <a:solidFill>
                  <a:srgbClr val="136EC2"/>
                </a:solidFill>
                <a:hlinkClick r:id="rId4" invalidUrl="" action="" tgtFrame="" tooltip="" history="1" highlightClick="0" endSnd="0"/>
              </a:rPr>
              <a:t>图片</a:t>
            </a:r>
            <a:r>
              <a:t>、</a:t>
            </a:r>
            <a:r>
              <a:rPr>
                <a:solidFill>
                  <a:srgbClr val="136EC2"/>
                </a:solidFill>
                <a:hlinkClick r:id="rId5" invalidUrl="" action="" tgtFrame="" tooltip="" history="1" highlightClick="0" endSnd="0"/>
              </a:rPr>
              <a:t>语音</a:t>
            </a:r>
            <a:r>
              <a:t>、</a:t>
            </a:r>
            <a:r>
              <a:rPr>
                <a:solidFill>
                  <a:srgbClr val="136EC2"/>
                </a:solidFill>
                <a:hlinkClick r:id="rId6" invalidUrl="" action="" tgtFrame="" tooltip="" history="1" highlightClick="0" endSnd="0"/>
              </a:rPr>
              <a:t>视频</a:t>
            </a:r>
            <a:r>
              <a:t>的全方位沟通、</a:t>
            </a:r>
            <a:r>
              <a:rPr>
                <a:solidFill>
                  <a:srgbClr val="136EC2"/>
                </a:solidFill>
                <a:hlinkClick r:id="rId7" invalidUrl="" action="" tgtFrame="" tooltip="" history="1" highlightClick="0" endSnd="0"/>
              </a:rPr>
              <a:t>互动</a:t>
            </a:r>
            <a:r>
              <a:t> 。形成了一种主流的线上线下微信互动营销方式。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微信公众号分类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微信公众号分类</a:t>
            </a:r>
          </a:p>
        </p:txBody>
      </p:sp>
      <p:pic>
        <p:nvPicPr>
          <p:cNvPr id="15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590" y="954240"/>
            <a:ext cx="10464801" cy="5372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服务号、订阅号功能区别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ts val="4800"/>
              </a:lnSpc>
              <a:defRPr b="1" sz="25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服务号、订阅号功能区别</a:t>
            </a:r>
          </a:p>
        </p:txBody>
      </p:sp>
      <p:pic>
        <p:nvPicPr>
          <p:cNvPr id="15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790" y="1043140"/>
            <a:ext cx="8966201" cy="560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1506" y="0"/>
            <a:ext cx="7416888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8432" y="0"/>
            <a:ext cx="7283036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公众号申请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公众号申请</a:t>
            </a:r>
          </a:p>
        </p:txBody>
      </p:sp>
      <p:sp>
        <p:nvSpPr>
          <p:cNvPr id="161" name="登陆 https://mp.weixin.qq.com/cgi-bin/registermidpage?action=index&amp;lang=zh_CN"/>
          <p:cNvSpPr txBox="1"/>
          <p:nvPr>
            <p:ph type="body" idx="1"/>
          </p:nvPr>
        </p:nvSpPr>
        <p:spPr>
          <a:xfrm>
            <a:off x="623393" y="1052737"/>
            <a:ext cx="10753195" cy="4249347"/>
          </a:xfrm>
          <a:prstGeom prst="rect">
            <a:avLst/>
          </a:prstGeom>
        </p:spPr>
        <p:txBody>
          <a:bodyPr/>
          <a:lstStyle/>
          <a:p>
            <a:pPr/>
            <a:r>
              <a:t>登陆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https://mp.weixin.qq.com/cgi-bin/registermidpage?action=index&amp;lang=zh_CN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